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7"/>
  </p:handoutMasterIdLst>
  <p:sldIdLst>
    <p:sldId id="257" r:id="rId3"/>
    <p:sldId id="258" r:id="rId4"/>
    <p:sldId id="259" r:id="rId5"/>
    <p:sldId id="291" r:id="rId7"/>
    <p:sldId id="273" r:id="rId8"/>
    <p:sldId id="290" r:id="rId9"/>
    <p:sldId id="292" r:id="rId10"/>
    <p:sldId id="286" r:id="rId11"/>
    <p:sldId id="287" r:id="rId12"/>
    <p:sldId id="306" r:id="rId13"/>
    <p:sldId id="296" r:id="rId14"/>
    <p:sldId id="297" r:id="rId15"/>
    <p:sldId id="298" r:id="rId16"/>
    <p:sldId id="285" r:id="rId17"/>
    <p:sldId id="295" r:id="rId18"/>
    <p:sldId id="299" r:id="rId19"/>
    <p:sldId id="300" r:id="rId20"/>
    <p:sldId id="289" r:id="rId21"/>
    <p:sldId id="288" r:id="rId22"/>
    <p:sldId id="302" r:id="rId23"/>
    <p:sldId id="303" r:id="rId24"/>
    <p:sldId id="305" r:id="rId25"/>
    <p:sldId id="284" r:id="rId26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40242075" name="一鸣最可爱" initials="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7B8"/>
    <a:srgbClr val="B8AA92"/>
    <a:srgbClr val="988563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33" y="171"/>
      </p:cViewPr>
      <p:guideLst>
        <p:guide orient="horz" pos="22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46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2.png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tags" Target="../tags/tag2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.png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2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2.png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2.png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1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自动驾驶仿真系统</a:t>
            </a:r>
            <a:endParaRPr lang="zh-CN" altLang="en-US" sz="36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79986" y="3553282"/>
            <a:ext cx="4367844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小组成员：陈一鸣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黄旭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张雨晴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曹雨琦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  <a:endParaRPr lang="en-US" altLang="zh-C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  <a:endParaRPr lang="en-US" altLang="zh-C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7177" y="3817437"/>
            <a:ext cx="1605280" cy="33718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汇报人：陈一鸣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180" y="142875"/>
            <a:ext cx="470154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RRT</a:t>
            </a:r>
            <a:r>
              <a:rPr lang="zh-CN" altLang="en-US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寻径算法中的路径平滑处理</a:t>
            </a: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1845" y="1177925"/>
            <a:ext cx="4079875" cy="171704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      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一共设有三级平滑处理，第一级采用贝塞尔曲线，第二级采用移动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5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点窗口高斯权重移动平均，第三级采取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7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点窗口高斯权重移动平均。平滑系数设为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0.3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，既保证路径连续性又保持原始形状。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5810" y="3417570"/>
            <a:ext cx="4079875" cy="195072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en-US" altLang="zh-CN" sz="1600" b="0" i="0">
                <a:latin typeface="Calibri" panose="020F0502020204030204"/>
                <a:ea typeface="宋体" panose="02010600030101010101" pitchFamily="2" charset="-122"/>
              </a:rPr>
              <a:t>    </a:t>
            </a:r>
            <a:r>
              <a:rPr lang="zh-CN" altLang="en-US" sz="1600" b="0" i="0">
                <a:latin typeface="Calibri" panose="020F0502020204030204"/>
                <a:ea typeface="宋体" panose="02010600030101010101" pitchFamily="2" charset="-122"/>
              </a:rPr>
              <a:t>这种实现方式的优点：</a:t>
            </a:r>
            <a:endParaRPr lang="zh-CN" altLang="en-US" sz="1600" b="0" i="0">
              <a:latin typeface="Calibri" panose="020F0502020204030204"/>
              <a:ea typeface="宋体" panose="02010600030101010101" pitchFamily="2" charset="-122"/>
            </a:endParaRPr>
          </a:p>
          <a:p>
            <a:pPr indent="0" fontAlgn="auto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zh-CN" altLang="en-US" sz="1600" b="0" i="0">
                <a:latin typeface="Calibri" panose="020F0502020204030204"/>
                <a:ea typeface="宋体" panose="02010600030101010101" pitchFamily="2" charset="-122"/>
              </a:rPr>
              <a:t>多级平滑保证了路径的平滑性</a:t>
            </a:r>
            <a:endParaRPr lang="zh-CN" altLang="en-US" sz="1600" b="0" i="0">
              <a:latin typeface="Calibri" panose="020F0502020204030204"/>
              <a:ea typeface="宋体" panose="02010600030101010101" pitchFamily="2" charset="-122"/>
            </a:endParaRPr>
          </a:p>
          <a:p>
            <a:pPr indent="0" fontAlgn="auto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zh-CN" altLang="en-US" sz="1600" b="0" i="0">
                <a:latin typeface="Calibri" panose="020F0502020204030204"/>
                <a:ea typeface="宋体" panose="02010600030101010101" pitchFamily="2" charset="-122"/>
              </a:rPr>
              <a:t>高斯权重保证了平滑的连续性</a:t>
            </a:r>
            <a:endParaRPr lang="zh-CN" altLang="en-US" sz="1600" b="0" i="0">
              <a:latin typeface="Calibri" panose="020F0502020204030204"/>
              <a:ea typeface="宋体" panose="02010600030101010101" pitchFamily="2" charset="-122"/>
            </a:endParaRPr>
          </a:p>
          <a:p>
            <a:pPr indent="0" fontAlgn="auto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zh-CN" altLang="en-US" sz="1600" b="0" i="0">
                <a:latin typeface="Calibri" panose="020F0502020204030204"/>
                <a:ea typeface="宋体" panose="02010600030101010101" pitchFamily="2" charset="-122"/>
              </a:rPr>
              <a:t>安全约束确保了平滑后的路径仍然可行</a:t>
            </a:r>
            <a:endParaRPr lang="zh-CN" altLang="en-US" sz="1600" b="0" i="0">
              <a:latin typeface="Calibri" panose="020F0502020204030204"/>
              <a:ea typeface="宋体" panose="02010600030101010101" pitchFamily="2" charset="-122"/>
            </a:endParaRPr>
          </a:p>
          <a:p>
            <a:pPr indent="0" fontAlgn="auto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zh-CN" altLang="en-US" sz="1600" b="0" i="0">
                <a:latin typeface="Calibri" panose="020F0502020204030204"/>
                <a:ea typeface="宋体" panose="02010600030101010101" pitchFamily="2" charset="-122"/>
              </a:rPr>
              <a:t>可调节的参数便于根据具体场景调整平滑效果</a:t>
            </a:r>
            <a:endParaRPr lang="zh-CN" altLang="en-US" sz="1600" b="0" i="0"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05" y="1099820"/>
            <a:ext cx="7262495" cy="14846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535" y="3268980"/>
            <a:ext cx="7403465" cy="6800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535" y="4774565"/>
            <a:ext cx="7455535" cy="9137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A*</a:t>
            </a:r>
            <a:r>
              <a:rPr lang="zh-CN" altLang="en-US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寻径算法</a:t>
            </a: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8970" y="1268730"/>
            <a:ext cx="5080000" cy="402590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AStar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，启发式搜索算法）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是一种广泛应用于路径规划的最优搜索算法。本算法对著名的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Dijkstra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算法进行了启发式改进。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</a:rPr>
              <a:t>启发函数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：引入了启发函数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h(n)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的概念，使搜索朝向目标点方向进行探索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-</a:t>
            </a:r>
            <a:r>
              <a:rPr lang="en-US" altLang="zh-CN" sz="1600" b="1"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</a:rPr>
              <a:t>代价估计制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：考虑了从起点到当前点的实际代价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g(n)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，限制最大转向角度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</a:rPr>
              <a:t>最优保证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：实现了最优路径规划，先沿启发方向一定距离后再允许大幅度转向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</a:rPr>
              <a:t>开放与闭合表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：引入开放表和闭合表参数，确保与障碍物和道路边界保持安全距离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</a:rPr>
              <a:t>多级平滑处理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：对初始路径进行多级平滑，反向搜索减少路径拐角，在大规模地图上具有良好性能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2000" y="4258945"/>
            <a:ext cx="5080000" cy="156845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主要参数</a:t>
            </a: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heuristic_weight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：启发函数权重（默认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1.0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米）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max_iterations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：最大搜索次数（默认认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30000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次）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goal_tolerance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：目标点采样率（默认认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0.5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米）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step_size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：网格分辨率（默认认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0.5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米）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safety_distance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：安全距离（默认认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1.5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米）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55" y="1774825"/>
            <a:ext cx="6240145" cy="1473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RRT</a:t>
            </a:r>
            <a:r>
              <a:rPr lang="en-US" alt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*</a:t>
            </a:r>
            <a:r>
              <a:rPr lang="zh-CN" altLang="en-US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寻径算法</a:t>
            </a: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8970" y="1268730"/>
            <a:ext cx="5080000" cy="377952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RRT*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是一种用于高维空间的渐近最优路径规划算法。本算法对基础版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RRT*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算法进行了优化改进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 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 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</a:rPr>
              <a:t>渐近最优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：增加了重连机制心的约束，使算法朝向最优解收敛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 -</a:t>
            </a:r>
            <a:r>
              <a:rPr lang="en-US" altLang="zh-CN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转向角度限制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：考虑了车辆的运动学约束，限制最大转向角度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</a:rPr>
              <a:t>变道控制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：实现了变道逻辑，先沿车道行驶一定距离后再允许变道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安全距离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：引入安全距离参数，确保与障碍物和道路边界保持安全距离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</a:rPr>
              <a:t>多级平滑处理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：对初始路径进行条径后处理，减少人类驾驶习惯，在大规模环境中具有良好的实时性能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2000" y="4258945"/>
            <a:ext cx="5080000" cy="181483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主要参数</a:t>
            </a: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step_size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：随机树展长（默认认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1.5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米）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max_iter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：最大迭代次数（默认认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25000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次）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goal_sample_rate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：目标点采样率（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20%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max_turn_angle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：最大转向角度（默认认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20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度）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safety_distance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：安全距离（默认认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1.5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米）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 rewire_radius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：重连半径（默认认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3.0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米）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95" y="1737995"/>
            <a:ext cx="6390005" cy="1426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三种寻径算法的对比</a:t>
            </a: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947420" y="1381125"/>
          <a:ext cx="1068578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741"/>
                <a:gridCol w="2666680"/>
                <a:gridCol w="2666679"/>
                <a:gridCol w="2666680"/>
              </a:tblGrid>
              <a:tr h="994410"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1800" spc="10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800" spc="10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RRT</a:t>
                      </a:r>
                      <a:r>
                        <a:rPr lang="zh-CN" altLang="en-US" sz="1800" spc="10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寻径算法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800" spc="10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A*</a:t>
                      </a:r>
                      <a:r>
                        <a:rPr lang="zh-CN" altLang="en-US" sz="1800" spc="10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寻径算法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800" spc="10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RRT*</a:t>
                      </a:r>
                      <a:r>
                        <a:rPr lang="zh-CN" altLang="en-US" sz="1800" spc="100">
                          <a:solidFill>
                            <a:schemeClr val="bg1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寻径算法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99441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/>
                        <a:t>搜索空间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/>
                        <a:t>直接在连续配置空间中进行采样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/>
                        <a:t>基于离散网格，将连续空间离散化处理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/>
                        <a:t>连续空间采样</a:t>
                      </a:r>
                      <a:r>
                        <a:rPr lang="en-US" altLang="zh-CN"/>
                        <a:t> + </a:t>
                      </a:r>
                      <a:r>
                        <a:rPr lang="zh-CN" altLang="en-US"/>
                        <a:t>重连优化机制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99441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/>
                        <a:t>最优性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/>
                        <a:t>不保证最优解，但能快速找到可行路径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/>
                        <a:t>在给定网格分辨率下保证最优解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/>
                        <a:t>渐近最优，随着采样点增加逐渐收敛到最优解（最优性体现在生成的路径最短）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99441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/>
                        <a:t>计算复杂度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/>
                        <a:t>O(n log n)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为采样点数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/>
                        <a:t>O(b^d)</a:t>
                      </a:r>
                      <a:r>
                        <a:rPr lang="zh-CN" altLang="en-US"/>
                        <a:t>，其中</a:t>
                      </a:r>
                      <a:r>
                        <a:rPr lang="en-US" altLang="zh-CN"/>
                        <a:t>b</a:t>
                      </a:r>
                      <a:r>
                        <a:rPr lang="zh-CN" altLang="en-US"/>
                        <a:t>为分支因子，</a:t>
                      </a:r>
                      <a:r>
                        <a:rPr lang="en-US" altLang="zh-CN"/>
                        <a:t>d</a:t>
                      </a:r>
                      <a:r>
                        <a:rPr lang="zh-CN" altLang="en-US"/>
                        <a:t>为搜索深度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/>
                        <a:t>O(n log n)</a:t>
                      </a:r>
                      <a:r>
                        <a:rPr lang="zh-CN" altLang="en-US"/>
                        <a:t>，但常数因子较大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442475"/>
            <a:ext cx="5054671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三种控制器</a:t>
            </a:r>
            <a:endParaRPr lang="zh-CN" sz="3200" spc="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THREE.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Pure Pursuit控制器</a:t>
            </a:r>
            <a:endParaRPr lang="en-US" altLang="zh-CN" sz="2400" spc="10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spc="10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8970" y="1268730"/>
            <a:ext cx="5318125" cy="47694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Pure Pursuit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（纯跟踪）是一种常用的路径跟踪控制算法，其基本原理是：</a:t>
            </a: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1.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在预定路径上找到一个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前视点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（距离当前车辆位置一定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前视距离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的点）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2.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计算车辆到该前视点的弧线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3.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根据这个弧线计算所需的转向角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核心思想是车辆始终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追逐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路径上前方的一个点，就像是车辆前方有一根杆子，杆子的另一端沿着目标路径移动，车辆则跟随这个杆子运动。转向角的计算通常使用以下公式：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其中：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- δ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是转向角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- L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是车辆轴距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- α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是前视点相对于车辆朝向的角度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- Ld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是前视距离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simulation_results"/>
          <p:cNvPicPr>
            <a:picLocks noChangeAspect="1"/>
          </p:cNvPicPr>
          <p:nvPr/>
        </p:nvPicPr>
        <p:blipFill>
          <a:blip r:embed="rId3"/>
          <a:srcRect r="33660"/>
          <a:stretch>
            <a:fillRect/>
          </a:stretch>
        </p:blipFill>
        <p:spPr>
          <a:xfrm>
            <a:off x="6241415" y="934720"/>
            <a:ext cx="5741035" cy="4777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5" y="3976370"/>
            <a:ext cx="1999615" cy="266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66105" y="4403725"/>
            <a:ext cx="6096000" cy="1049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本项目所采用的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Pure Pursuit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控制器还实现了速度设定功能，使用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PI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（比例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积分）控制器控制加速度。其中还特定了四种应该减速的特定时刻，分别是：接近终点时减速；基于路径曲率的速度调整；接近道路边界时减速；紧急情况下的速度控制；</a:t>
            </a: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190" y="1131570"/>
            <a:ext cx="6050915" cy="4756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MPC控制器</a:t>
            </a:r>
            <a:endParaRPr lang="en-US" altLang="zh-CN" sz="2400" spc="10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spc="10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48970" y="1268730"/>
                <a:ext cx="5318125" cy="5010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indent="0" algn="just" defTabSz="266700" fontAlgn="auto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</a:rPr>
                  <a:t>MPC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（</a:t>
                </a: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</a:rPr>
                  <a:t>Model Predictive Control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，模型预测控制）是一种基于模型的先进控制算法，其基本原理是：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</a:endParaRPr>
              </a:p>
              <a:p>
                <a:pPr indent="457200" algn="just" defTabSz="266700" fontAlgn="auto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</a:rPr>
                  <a:t>1. 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在预定义时域上预测车辆未来状态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</a:endParaRPr>
              </a:p>
              <a:p>
                <a:pPr indent="457200" algn="just" defTabSz="266700" fontAlgn="auto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</a:rPr>
                  <a:t>2. 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建立车辆动力学模型或运动学模型</a:t>
                </a: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</a:rPr>
                  <a:t>  </a:t>
                </a:r>
                <a:endParaRPr lang="en-US" altLang="zh-CN" sz="1600">
                  <a:latin typeface="Calibri" panose="020F0502020204030204"/>
                  <a:ea typeface="宋体" panose="02010600030101010101" pitchFamily="2" charset="-122"/>
                </a:endParaRPr>
              </a:p>
              <a:p>
                <a:pPr indent="457200" algn="just" defTabSz="266700" fontAlgn="auto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</a:rPr>
                  <a:t>3. 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设定控制目标和约束条件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</a:endParaRPr>
              </a:p>
              <a:p>
                <a:pPr indent="457200" algn="just" defTabSz="266700" fontAlgn="auto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</a:rPr>
                  <a:t>4. 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通过优化算法求解最优控制序列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</a:endParaRPr>
              </a:p>
              <a:p>
                <a:pPr indent="457200" algn="just" defTabSz="266700" fontAlgn="auto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核心思想是车辆始终</a:t>
                </a: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</a:rPr>
                  <a:t>"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向前看</a:t>
                </a: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</a:rPr>
                  <a:t>"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这个时域长度内的轨迹，就像车辆前方有一个预测窗口，计算的另一端沿着目标轨迹移动，车辆则跟随这个计算运动。优化问题的计算通常使用以下代价函数：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</a:endParaRPr>
              </a:p>
              <a:p>
                <a:pPr indent="457200" algn="just" defTabSz="266700" fontAlgn="auto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 i="1">
                  <a:latin typeface="Calibri" panose="020F0502020204030204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just" defTabSz="266700" fontAlgn="auto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 i="1">
                  <a:latin typeface="Calibri" panose="020F0502020204030204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just" defTabSz="266700" fontAlgn="auto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</a:rPr>
                  <a:t>其中：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</a:endParaRPr>
              </a:p>
              <a:p>
                <a:pPr indent="457200" algn="just" defTabSz="266700" fontAlgn="auto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 - x(k)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是预测状态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  <a:sym typeface="+mn-ea"/>
                </a:endParaRPr>
              </a:p>
              <a:p>
                <a:pPr indent="457200" algn="just" defTabSz="266700" fontAlgn="auto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  -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  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x</m:t>
                    </m:r>
                    <m:r>
                      <a:rPr lang="en-US" altLang="zh-CN" sz="16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ref</m:t>
                    </m:r>
                    <m:r>
                      <a:rPr lang="en-US" altLang="zh-CN" sz="16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k</m:t>
                    </m:r>
                    <m:r>
                      <a:rPr lang="en-US" altLang="zh-CN" sz="16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是参考状态</a:t>
                </a: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  </a:t>
                </a:r>
                <a:endParaRPr lang="en-US" altLang="zh-CN" sz="1600">
                  <a:latin typeface="Calibri" panose="020F0502020204030204"/>
                  <a:ea typeface="宋体" panose="02010600030101010101" pitchFamily="2" charset="-122"/>
                  <a:sym typeface="+mn-ea"/>
                </a:endParaRPr>
              </a:p>
              <a:p>
                <a:pPr indent="457200" algn="just" defTabSz="266700" fontAlgn="auto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  - </a:t>
                </a:r>
                <a:r>
                  <a:rPr lang="en-US" altLang="zh-CN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u(k)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是控制输入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  <a:sym typeface="+mn-ea"/>
                </a:endParaRPr>
              </a:p>
              <a:p>
                <a:pPr indent="457200" algn="just" defTabSz="266700" fontAlgn="auto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  - </a:t>
                </a:r>
                <a:r>
                  <a:rPr lang="en-US" altLang="zh-CN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Q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是状态权重矩阵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  <a:sym typeface="+mn-ea"/>
                </a:endParaRPr>
              </a:p>
              <a:p>
                <a:pPr indent="457200" algn="just" defTabSz="266700" fontAlgn="auto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  - </a:t>
                </a:r>
                <a:r>
                  <a:rPr lang="en-US" altLang="zh-CN" sz="16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R</a:t>
                </a:r>
                <a:r>
                  <a:rPr lang="zh-CN" altLang="en-US" sz="1600">
                    <a:latin typeface="Calibri" panose="020F0502020204030204"/>
                    <a:ea typeface="宋体" panose="02010600030101010101" pitchFamily="2" charset="-122"/>
                    <a:sym typeface="+mn-ea"/>
                  </a:rPr>
                  <a:t>是控制权重矩阵</a:t>
                </a:r>
                <a:endParaRPr lang="zh-CN" altLang="en-US" sz="1600">
                  <a:latin typeface="Calibri" panose="020F0502020204030204"/>
                  <a:ea typeface="宋体" panose="02010600030101010101" pitchFamily="2" charset="-122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0" y="1268730"/>
                <a:ext cx="5318125" cy="5010785"/>
              </a:xfrm>
              <a:prstGeom prst="rect">
                <a:avLst/>
              </a:prstGeom>
              <a:blipFill rotWithShape="1">
                <a:blip r:embed="rId3"/>
                <a:stretch>
                  <a:fillRect r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5666105" y="4403725"/>
            <a:ext cx="6096000" cy="1049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本项目所采用的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MPC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控制器实现了轨迹跟踪功能，使用二次规划（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QP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Quadratic Programming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）控制器进行速度控制，其中还特定了四种应该测试的特定时刻，分别是：按近终点时刻，基于路径距离的速度调整，按近直道边界时高速，紧急情况下的减速控制。</a:t>
            </a: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870" y="4262120"/>
            <a:ext cx="2489835" cy="317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410" y="1568450"/>
            <a:ext cx="6371590" cy="16275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045" y="753745"/>
            <a:ext cx="6242050" cy="53003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6105" y="334010"/>
            <a:ext cx="6454775" cy="43091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Stanley控制器</a:t>
            </a:r>
            <a:endParaRPr lang="en-US" altLang="zh-CN" sz="2400" spc="10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400" spc="10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8970" y="1268730"/>
            <a:ext cx="5318125" cy="47694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Stanley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Stanley Steering Control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，斯坦利转向控制）是一种经典的路径跟踪控制算法，其基本原理是：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1.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计算车辆前轮与最近路径点的横向误差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2.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计算车辆航向角与路径切线的角度误差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3.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根据两个误差分量计算所需的转向角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4.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应用转向角限制和平滑处理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4572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核心思想是车辆始终试图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纠正两种误差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：横向位置误差和航向角误差，就像车辆前轮有一个虚拟的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磁铁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"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，被吸引到最近的路径点上，车辆则跟随这个吸引力运动。转向角的计算通常使用以下公式：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其中：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- 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δ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是转向角</a:t>
            </a: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ψ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是航向角误差</a:t>
            </a: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k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是增益参数</a:t>
            </a: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是横向误差</a:t>
            </a: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indent="457200" algn="just" defTabSz="26670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v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是车辆速度</a:t>
            </a: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66105" y="4403725"/>
            <a:ext cx="6096000" cy="1049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本项目所采用的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Stanley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控制器实现了高精度轨迹跟踪功能，使用比例（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P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Proportional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）控制器进行横向控制，其中还特定了四种应该测试的特定时刻，分别是：低速转弯时刻，基于路径曲率的转向调整，高速直道行驶时刻，紧急避障下的转向控制。</a:t>
            </a:r>
            <a:endParaRPr lang="zh-CN" altLang="en-US" sz="1600"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95" y="4041775"/>
            <a:ext cx="1695450" cy="361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105" y="654050"/>
            <a:ext cx="6454775" cy="51238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156725"/>
            <a:ext cx="5054671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结果演示</a:t>
            </a:r>
            <a:endParaRPr lang="zh-CN" sz="3200" spc="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与分析</a:t>
            </a:r>
            <a:endParaRPr lang="zh-CN" sz="3200" spc="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FOUR.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180" y="142875"/>
            <a:ext cx="446976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结果演示（</a:t>
            </a:r>
            <a:r>
              <a:rPr lang="en-US" altLang="zh-CN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RRT+PurePursuit</a:t>
            </a: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18061" y="2908190"/>
            <a:ext cx="2874439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  <a:endParaRPr lang="zh-CN" altLang="en-US" sz="18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489329" y="3333237"/>
            <a:ext cx="3076463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bar-chart_232597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902504" y="2531091"/>
            <a:ext cx="341355" cy="304488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5" name="图片 4" descr="vehicle_anima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85" y="934720"/>
            <a:ext cx="10908665" cy="54546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1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022350" y="1797050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022350" y="2801838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022350" y="3806626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033270" y="1905000"/>
            <a:ext cx="3625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项目概述</a:t>
            </a:r>
            <a:endParaRPr lang="zh-CN" altLang="en-US" sz="2000" b="0" dirty="0">
              <a:solidFill>
                <a:srgbClr val="333740"/>
              </a:solidFill>
              <a:latin typeface="汉仪大宋简" panose="02010600000101010101" pitchFamily="49" charset="-122"/>
              <a:ea typeface="汉仪大宋简" panose="0201060000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033270" y="2909570"/>
            <a:ext cx="3625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三种路径规划方法</a:t>
            </a:r>
            <a:endParaRPr lang="zh-CN" altLang="en-US" sz="2000" b="0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2033270" y="3914140"/>
            <a:ext cx="3625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三种控制器</a:t>
            </a:r>
            <a:endParaRPr 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图片 18" descr="无背景logo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1022350" y="4957246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2033270" y="5064760"/>
            <a:ext cx="3625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结果演示与分析</a:t>
            </a:r>
            <a:endParaRPr lang="zh-CN" altLang="en-US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结果演示（</a:t>
            </a:r>
            <a:r>
              <a:rPr lang="en-US" altLang="zh-CN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RRT+MPC</a:t>
            </a: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18061" y="2908190"/>
            <a:ext cx="2874439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  <a:endParaRPr lang="zh-CN" altLang="en-US" sz="18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489329" y="3333237"/>
            <a:ext cx="3076463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bar-chart_232597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902504" y="2531091"/>
            <a:ext cx="341355" cy="304488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" name="图片 2" descr="vehicle_anima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" y="1084580"/>
            <a:ext cx="10934700" cy="5467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结果演示</a:t>
            </a:r>
            <a:r>
              <a:rPr lang="en-US" altLang="zh-CN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(A*+PurePursuit)</a:t>
            </a:r>
            <a:endParaRPr lang="en-US" altLang="zh-CN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18061" y="2908190"/>
            <a:ext cx="2874439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  <a:endParaRPr lang="zh-CN" altLang="en-US" sz="18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489329" y="3333237"/>
            <a:ext cx="3076463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bar-chart_232597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902504" y="2531091"/>
            <a:ext cx="341355" cy="304488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4" name="图片 3" descr="vehicle_anima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" y="1191895"/>
            <a:ext cx="10142855" cy="50717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180" y="142875"/>
            <a:ext cx="417131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结果演示</a:t>
            </a:r>
            <a:r>
              <a:rPr lang="en-US" altLang="zh-CN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(RRT*+Stanley)</a:t>
            </a:r>
            <a:endParaRPr lang="en-US" altLang="zh-CN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18061" y="2908190"/>
            <a:ext cx="2874439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  <a:endParaRPr lang="zh-CN" altLang="en-US" sz="18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489329" y="3333237"/>
            <a:ext cx="3076463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bar-chart_232597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1902504" y="2531091"/>
            <a:ext cx="341355" cy="304488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" name="图片 2" descr="vehicle_anima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25" y="934720"/>
            <a:ext cx="11155680" cy="55778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1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  <a:endParaRPr lang="en-US" altLang="zh-CN" sz="24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  <a:endParaRPr lang="en-US" altLang="zh-C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  <a:endParaRPr lang="en-US" altLang="zh-C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7177" y="3817437"/>
            <a:ext cx="1605280" cy="33718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汇报人：陈一鸣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156725"/>
            <a:ext cx="5054671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endParaRPr lang="zh-CN" sz="3200" spc="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b="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项目概述</a:t>
            </a:r>
            <a:endParaRPr lang="zh-CN" altLang="en-US" sz="32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项目主要工作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5135" y="1146810"/>
            <a:ext cx="3614420" cy="458914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项目目标：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-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根据要求建立道路环境和静态障碍物信息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-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根据课程相关内容，利用任意一种路径规划方法进行规划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-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根据课程车辆动力学模型与控制内容，完成轨迹跟踪，到达终点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-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除了完成路径跟踪，还需要完成设定车速的跟踪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主要功能：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 -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环境模拟（多车道道路和静态障碍物）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 -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基于三种不同算法的路径规划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 -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路径平滑处理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 -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三种控制器实现路径跟踪控制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 -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实时可视化仿真，有多达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种演示结果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simulation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585" y="1283335"/>
            <a:ext cx="7774305" cy="42913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车辆模型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1275286" y="3396505"/>
            <a:ext cx="2874439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组织班级活动</a:t>
            </a:r>
            <a:endParaRPr lang="zh-CN" altLang="en-US" sz="1800" b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146554" y="3821552"/>
            <a:ext cx="3076463" cy="530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开展桌游心理辅导班级活动，帮助班级同学破冰同时缓解心理压力。</a:t>
            </a:r>
            <a:endParaRPr kumimoji="1"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bar-chart_232597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2559729" y="3019406"/>
            <a:ext cx="341355" cy="304488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4" name="图片 3" descr="ca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725" y="1344295"/>
            <a:ext cx="7748270" cy="48431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7980" y="676910"/>
            <a:ext cx="4077970" cy="59772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本项目采用的是自行车运动学模型（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Bicycle Kinematic Model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），主要特点如下：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zh-CN" alt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基本原理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：将四轮车简化为前后两个轮子，前轮负责转向，后轮沿车辆方向移动，更准确模拟实际车辆转向特性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zh-CN" alt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模型参数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轴距：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车身尺寸：长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米，宽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1.8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最大转向角：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度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时间步长：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0.1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秒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zh-CN" alt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状态表示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位置坐标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(x, y)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航向角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(yaw)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线速度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(v)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zh-CN" alt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物理约束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速度限制：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0-7.0 m/s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加速度限制：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±1.5 m/s²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转向角速度限制：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度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秒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加加速度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(jerk)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0.8 m/s³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spcBef>
                <a:spcPts val="100"/>
              </a:spcBef>
              <a:spcAft>
                <a:spcPts val="100"/>
              </a:spcAft>
              <a:buAutoNum type="arabicPeriod"/>
            </a:pPr>
            <a:r>
              <a:rPr lang="zh-CN" alt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高级特性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转向角变化率限制，确保平滑转向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速度自适应加速度调整（高速时减小可用加速度）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航向角规范化处理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28600" indent="0">
              <a:spcBef>
                <a:spcPts val="100"/>
              </a:spcBef>
              <a:spcAft>
                <a:spcPts val="100"/>
              </a:spcAft>
              <a:buFont typeface="Arial" panose="020B0604020202020204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基于车辆当前状态的状态更新方程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道路建模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65" y="1575435"/>
            <a:ext cx="10232390" cy="3065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5" y="866775"/>
            <a:ext cx="11126470" cy="56940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道路建模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95" y="866775"/>
            <a:ext cx="10342245" cy="65773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233560"/>
            <a:ext cx="5054671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三种路径</a:t>
            </a:r>
            <a:endParaRPr lang="zh-CN" sz="3200" spc="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规划方法</a:t>
            </a:r>
            <a:endParaRPr lang="zh-CN" sz="3200" spc="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TWO.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RRT</a:t>
            </a:r>
            <a:r>
              <a:rPr lang="zh-CN" altLang="en-US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寻径算法</a:t>
            </a: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8970" y="1268730"/>
            <a:ext cx="5080000" cy="432054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RRT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（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Rapidly-exploring Random Tree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，快速探索随机树）是一种用于路径规划的采样算法。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本项目对基础</a:t>
            </a:r>
            <a:r>
              <a:rPr lang="en-US" altLang="zh-CN" sz="1600">
                <a:latin typeface="Calibri" panose="020F0502020204030204"/>
                <a:ea typeface="Calibri" panose="020F0502020204030204"/>
                <a:sym typeface="+mn-ea"/>
              </a:rPr>
              <a:t>RRT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算法进行了多项改进：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 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 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车道感知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：增加了车道中心的约束，使车辆倾向于沿车道中心行驶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 -</a:t>
            </a:r>
            <a:r>
              <a:rPr lang="en-US" altLang="zh-CN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转向角度限制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：考虑了车辆的运动学约束，限制最大转向角度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变道控制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：实现了变道逻辑，先沿车道行驶一定距离后才允许变道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安全距离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：引入安全距离参数，确保与障碍物和道路边界保持安全距离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多级平滑处理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：对规划的原始路径进行多级平滑，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indent="457200" algn="just" defTabSz="266700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  <a:sym typeface="+mn-ea"/>
              </a:rPr>
              <a:t>- </a:t>
            </a:r>
            <a:r>
              <a:rPr lang="zh-CN" altLang="en-US" sz="1600" b="1">
                <a:latin typeface="Calibri" panose="020F0502020204030204"/>
                <a:ea typeface="宋体" panose="02010600030101010101" pitchFamily="2" charset="-122"/>
                <a:sym typeface="+mn-ea"/>
              </a:rPr>
              <a:t>反向打方向盘模拟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  <a:sym typeface="+mn-ea"/>
              </a:rPr>
              <a:t>：模拟人类驾驶习惯，在大转弯后轻微反向打方向盘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2000" y="4258945"/>
            <a:ext cx="5080000" cy="156845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 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主要参数</a:t>
            </a: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step_size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：随机树扩展步长（默认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1.5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米）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max_iter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：最大迭代次数（默认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30000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次）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goal_sample_rate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：目标点采样率（默认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3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0%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Calibri" panose="020F0502020204030204"/>
              </a:rPr>
              <a:t>max_turn_angle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：最大转向角度（默认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0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度）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safety_distance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：安全距离（默认</a:t>
            </a: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en-US" altLang="zh-CN" sz="1600">
                <a:latin typeface="Calibri" panose="020F0502020204030204"/>
                <a:ea typeface="Calibri" panose="020F0502020204030204"/>
              </a:rPr>
              <a:t>.5</a:t>
            </a:r>
            <a:r>
              <a:rPr lang="zh-CN" altLang="en-US" sz="1600">
                <a:latin typeface="Calibri" panose="020F0502020204030204"/>
                <a:ea typeface="宋体" panose="02010600030101010101" pitchFamily="2" charset="-122"/>
              </a:rPr>
              <a:t>米）</a:t>
            </a:r>
            <a:endParaRPr lang="zh-CN" altLang="en-US" sz="1600"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866775"/>
            <a:ext cx="6119495" cy="326771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293.0067716535433,&quot;left&quot;:80.5,&quot;top&quot;:139.1,&quot;width&quot;:377.0301574803149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DIAGRAM_VIRTUALLY_FRAME" val="{&quot;height&quot;:253.82299212598429,&quot;left&quot;:66.81330708661417,&quot;top&quot;:194.43669291338583,&quot;width&quot;:831.3951181102362}"/>
</p:tagLst>
</file>

<file path=ppt/tags/tag13.xml><?xml version="1.0" encoding="utf-8"?>
<p:tagLst xmlns:p="http://schemas.openxmlformats.org/presentationml/2006/main">
  <p:tag name="KSO_WM_DIAGRAM_VIRTUALLY_FRAME" val="{&quot;height&quot;:253.82299212598429,&quot;left&quot;:66.81330708661417,&quot;top&quot;:194.43669291338583,&quot;width&quot;:831.3951181102362}"/>
</p:tagLst>
</file>

<file path=ppt/tags/tag14.xml><?xml version="1.0" encoding="utf-8"?>
<p:tagLst xmlns:p="http://schemas.openxmlformats.org/presentationml/2006/main">
  <p:tag name="KSO_WM_DIAGRAM_VIRTUALLY_FRAME" val="{&quot;height&quot;:253.82299212598429,&quot;left&quot;:66.81330708661417,&quot;top&quot;:194.43669291338583,&quot;width&quot;:831.3951181102362}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93.0067716535433,&quot;left&quot;:80.5,&quot;top&quot;:139.1,&quot;width&quot;:377.0301574803149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TABLE_ENDDRAG_ORIGIN_RECT" val="839*313"/>
  <p:tag name="TABLE_ENDDRAG_RECT" val="86*110*839*313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93.0067716535433,&quot;left&quot;:80.5,&quot;top&quot;:139.1,&quot;width&quot;:377.0301574803149}"/>
</p:tagLst>
</file>

<file path=ppt/tags/tag30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31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32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35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36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39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4.xml><?xml version="1.0" encoding="utf-8"?>
<p:tagLst xmlns:p="http://schemas.openxmlformats.org/presentationml/2006/main">
  <p:tag name="KSO_WM_DIAGRAM_VIRTUALLY_FRAME" val="{&quot;height&quot;:293.0067716535433,&quot;left&quot;:80.5,&quot;top&quot;:139.1,&quot;width&quot;:377.0301574803149}"/>
</p:tagLst>
</file>

<file path=ppt/tags/tag40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43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44.xml><?xml version="1.0" encoding="utf-8"?>
<p:tagLst xmlns:p="http://schemas.openxmlformats.org/presentationml/2006/main">
  <p:tag name="KSO_WM_DIAGRAM_VIRTUALLY_FRAME" val="{&quot;height&quot;:253.82299212598429,&quot;left&quot;:15.063307086614168,&quot;top&quot;:155.98669291338584,&quot;width&quot;:831.3951181102362}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COMMONDATA" val="eyJoZGlkIjoiZThmNjAzMWJlZjFkMmQwODUwMTJkYzE2ODFiYmFmYTcifQ=="/>
</p:tagLst>
</file>

<file path=ppt/tags/tag5.xml><?xml version="1.0" encoding="utf-8"?>
<p:tagLst xmlns:p="http://schemas.openxmlformats.org/presentationml/2006/main">
  <p:tag name="KSO_WM_DIAGRAM_VIRTUALLY_FRAME" val="{&quot;height&quot;:293.0067716535433,&quot;left&quot;:80.5,&quot;top&quot;:139.1,&quot;width&quot;:377.0301574803149}"/>
</p:tagLst>
</file>

<file path=ppt/tags/tag6.xml><?xml version="1.0" encoding="utf-8"?>
<p:tagLst xmlns:p="http://schemas.openxmlformats.org/presentationml/2006/main">
  <p:tag name="KSO_WM_DIAGRAM_VIRTUALLY_FRAME" val="{&quot;height&quot;:293.0067716535433,&quot;left&quot;:80.5,&quot;top&quot;:139.1,&quot;width&quot;:377.0301574803149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93.0067716535433,&quot;left&quot;:80.5,&quot;top&quot;:139.1,&quot;width&quot;:377.0301574803149}"/>
</p:tagLst>
</file>

<file path=ppt/tags/tag9.xml><?xml version="1.0" encoding="utf-8"?>
<p:tagLst xmlns:p="http://schemas.openxmlformats.org/presentationml/2006/main">
  <p:tag name="KSO_WM_DIAGRAM_VIRTUALLY_FRAME" val="{&quot;height&quot;:293.0067716535433,&quot;left&quot;:80.5,&quot;top&quot;:139.1,&quot;width&quot;:377.030157480314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3957</Words>
  <Application>WPS 演示</Application>
  <PresentationFormat>宽屏</PresentationFormat>
  <Paragraphs>288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微软雅黑 Light</vt:lpstr>
      <vt:lpstr>Century Gothic</vt:lpstr>
      <vt:lpstr>微软雅黑</vt:lpstr>
      <vt:lpstr>汉仪大宋简</vt:lpstr>
      <vt:lpstr>Arial</vt:lpstr>
      <vt:lpstr>Calibri</vt:lpstr>
      <vt:lpstr>等线</vt:lpstr>
      <vt:lpstr>Arial Unicode MS</vt:lpstr>
      <vt:lpstr>等线 Light</vt:lpstr>
      <vt:lpstr>Cambria Math</vt:lpstr>
      <vt:lpstr>Segoe WPC</vt:lpstr>
      <vt:lpstr>Segoe Print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一鸣最可爱</cp:lastModifiedBy>
  <cp:revision>56</cp:revision>
  <dcterms:created xsi:type="dcterms:W3CDTF">2019-04-28T02:52:00Z</dcterms:created>
  <dcterms:modified xsi:type="dcterms:W3CDTF">2025-06-10T12:51:13Z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EC6664406A0847F3BCD388051DB60019_13</vt:lpwstr>
  </property>
</Properties>
</file>